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8"/>
  </p:notesMasterIdLst>
  <p:sldIdLst>
    <p:sldId id="256" r:id="rId4"/>
    <p:sldId id="261" r:id="rId5"/>
    <p:sldId id="276" r:id="rId6"/>
    <p:sldId id="283" r:id="rId7"/>
    <p:sldId id="275" r:id="rId8"/>
    <p:sldId id="299" r:id="rId9"/>
    <p:sldId id="291" r:id="rId10"/>
    <p:sldId id="300" r:id="rId11"/>
    <p:sldId id="301" r:id="rId12"/>
    <p:sldId id="302" r:id="rId13"/>
    <p:sldId id="303" r:id="rId14"/>
    <p:sldId id="304" r:id="rId15"/>
    <p:sldId id="277" r:id="rId16"/>
    <p:sldId id="262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63" autoAdjust="0"/>
  </p:normalViewPr>
  <p:slideViewPr>
    <p:cSldViewPr>
      <p:cViewPr varScale="1">
        <p:scale>
          <a:sx n="85" d="100"/>
          <a:sy n="85" d="100"/>
        </p:scale>
        <p:origin x="7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C84-4F89-9ACB-8C48744567ED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C84-4F89-9ACB-8C48744567E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84-4F89-9ACB-8C4874456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5A6-482D-BF74-1FC18938E391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25A6-482D-BF74-1FC18938E3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A6-482D-BF74-1FC18938E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7C5-4EBD-9B04-7ADF6395A28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7C5-4EBD-9B04-7ADF6395A28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36</c:v>
                </c:pt>
                <c:pt idx="1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C5-4EBD-9B04-7ADF6395A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E939-4BFF-8EFA-60EDEADFC6A0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939-4BFF-8EFA-60EDEADFC6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39-4BFF-8EFA-60EDEADFC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C84-4F89-9ACB-8C48744567ED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C84-4F89-9ACB-8C48744567E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84-4F89-9ACB-8C4874456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5A6-482D-BF74-1FC18938E391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25A6-482D-BF74-1FC18938E3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A6-482D-BF74-1FC18938E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7C5-4EBD-9B04-7ADF6395A28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7C5-4EBD-9B04-7ADF6395A28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C5-4EBD-9B04-7ADF6395A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E939-4BFF-8EFA-60EDEADFC6A0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939-4BFF-8EFA-60EDEADFC6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61</c:v>
                </c:pt>
                <c:pt idx="1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39-4BFF-8EFA-60EDEADFC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C84-4F89-9ACB-8C48744567ED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C84-4F89-9ACB-8C48744567E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84-4F89-9ACB-8C4874456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5A6-482D-BF74-1FC18938E391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25A6-482D-BF74-1FC18938E3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A6-482D-BF74-1FC18938E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7C5-4EBD-9B04-7ADF6395A28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7C5-4EBD-9B04-7ADF6395A28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C5-4EBD-9B04-7ADF6395A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5A6-482D-BF74-1FC18938E391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25A6-482D-BF74-1FC18938E3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A6-482D-BF74-1FC18938E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E939-4BFF-8EFA-60EDEADFC6A0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939-4BFF-8EFA-60EDEADFC6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39-4BFF-8EFA-60EDEADFC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C84-4F89-9ACB-8C48744567ED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C84-4F89-9ACB-8C48744567E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84-4F89-9ACB-8C4874456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5A6-482D-BF74-1FC18938E391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25A6-482D-BF74-1FC18938E3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</c:v>
                </c:pt>
                <c:pt idx="1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A6-482D-BF74-1FC18938E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7C5-4EBD-9B04-7ADF6395A28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7C5-4EBD-9B04-7ADF6395A28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C5-4EBD-9B04-7ADF6395A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E939-4BFF-8EFA-60EDEADFC6A0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939-4BFF-8EFA-60EDEADFC6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39-4BFF-8EFA-60EDEADFC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7C5-4EBD-9B04-7ADF6395A28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7C5-4EBD-9B04-7ADF6395A28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C5-4EBD-9B04-7ADF6395A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E939-4BFF-8EFA-60EDEADFC6A0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939-4BFF-8EFA-60EDEADFC6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0.09</c:v>
                </c:pt>
                <c:pt idx="1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39-4BFF-8EFA-60EDEADFC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C84-4F89-9ACB-8C48744567ED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C84-4F89-9ACB-8C48744567E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84-4F89-9ACB-8C4874456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5A6-482D-BF74-1FC18938E391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25A6-482D-BF74-1FC18938E3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A6-482D-BF74-1FC18938E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7C5-4EBD-9B04-7ADF6395A28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7C5-4EBD-9B04-7ADF6395A28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69</c:v>
                </c:pt>
                <c:pt idx="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C5-4EBD-9B04-7ADF6395A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E939-4BFF-8EFA-60EDEADFC6A0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939-4BFF-8EFA-60EDEADFC6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39-4BFF-8EFA-60EDEADFC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C84-4F89-9ACB-8C48744567ED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C84-4F89-9ACB-8C48744567E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84-4F89-9ACB-8C4874456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99413-FE31-49B9-8646-FFA87310070D}" type="datetimeFigureOut">
              <a:rPr lang="ko-KR" altLang="en-US" smtClean="0"/>
              <a:t>2020-01-05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368B0-E4C3-489B-9EDD-862E350A9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5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75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85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33796" y="1203597"/>
            <a:ext cx="3481636" cy="18085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FREE</a:t>
            </a:r>
          </a:p>
          <a:p>
            <a:pPr lvl="0"/>
            <a:r>
              <a:rPr lang="en-US" altLang="ko-KR" dirty="0"/>
              <a:t>PPT</a:t>
            </a:r>
          </a:p>
          <a:p>
            <a:pPr lvl="0"/>
            <a:r>
              <a:rPr lang="en-US" altLang="ko-KR" dirty="0"/>
              <a:t>TEMPLATES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33796" y="3012181"/>
            <a:ext cx="3481636" cy="855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</a:t>
            </a:r>
          </a:p>
          <a:p>
            <a:pPr lvl="0"/>
            <a:r>
              <a:rPr lang="en-US" altLang="ko-KR" dirty="0"/>
              <a:t>THE TITLE OF YOUR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363838"/>
            <a:ext cx="9144000" cy="18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2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3728" y="123478"/>
            <a:ext cx="70202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23728" y="699542"/>
            <a:ext cx="70202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19157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876006"/>
            <a:ext cx="9144000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2811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Frame 2"/>
          <p:cNvSpPr/>
          <p:nvPr userDrawn="1"/>
        </p:nvSpPr>
        <p:spPr>
          <a:xfrm>
            <a:off x="485315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84518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Frame 14"/>
          <p:cNvSpPr/>
          <p:nvPr userDrawn="1"/>
        </p:nvSpPr>
        <p:spPr>
          <a:xfrm>
            <a:off x="2557022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56225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Frame 16"/>
          <p:cNvSpPr/>
          <p:nvPr userDrawn="1"/>
        </p:nvSpPr>
        <p:spPr>
          <a:xfrm>
            <a:off x="4628729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932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Frame 18"/>
          <p:cNvSpPr/>
          <p:nvPr userDrawn="1"/>
        </p:nvSpPr>
        <p:spPr>
          <a:xfrm>
            <a:off x="6700436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04248" y="307249"/>
            <a:ext cx="2016224" cy="453650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915816" y="307249"/>
            <a:ext cx="3744416" cy="453650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9144" y="1259703"/>
            <a:ext cx="1728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331352" y="3116468"/>
            <a:ext cx="1728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331160" y="1259511"/>
            <a:ext cx="1728192" cy="1728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59144" y="3116276"/>
            <a:ext cx="1728192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03560" y="1259511"/>
            <a:ext cx="4464496" cy="35849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47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59632" y="483518"/>
            <a:ext cx="3463180" cy="417646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108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85875"/>
            <a:ext cx="9144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GoogleSlides\002-기본자료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50706"/>
            <a:ext cx="3744416" cy="373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4706" y="874686"/>
            <a:ext cx="3441499" cy="23451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81632"/>
            <a:ext cx="867645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57696"/>
            <a:ext cx="867645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0396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18" y="896439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47454" y="1034587"/>
            <a:ext cx="1080120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97095" y="1181296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312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915816" y="0"/>
            <a:ext cx="3312368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657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96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2879812" y="874038"/>
            <a:ext cx="3384376" cy="3384376"/>
          </a:xfrm>
          <a:prstGeom prst="ellipse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95686"/>
            <a:ext cx="338437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2571750"/>
            <a:ext cx="3384376" cy="5082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 rot="2551977">
            <a:off x="8622803" y="-175729"/>
            <a:ext cx="216024" cy="828048"/>
          </a:xfrm>
          <a:custGeom>
            <a:avLst/>
            <a:gdLst/>
            <a:ahLst/>
            <a:cxnLst/>
            <a:rect l="l" t="t" r="r" b="b"/>
            <a:pathLst>
              <a:path w="216024" h="828048">
                <a:moveTo>
                  <a:pt x="0" y="198178"/>
                </a:moveTo>
                <a:lnTo>
                  <a:pt x="216024" y="0"/>
                </a:lnTo>
                <a:lnTo>
                  <a:pt x="216024" y="828048"/>
                </a:lnTo>
                <a:lnTo>
                  <a:pt x="0" y="828047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 rot="2551977">
            <a:off x="8702909" y="-64441"/>
            <a:ext cx="216024" cy="1220895"/>
          </a:xfrm>
          <a:custGeom>
            <a:avLst/>
            <a:gdLst/>
            <a:ahLst/>
            <a:cxnLst/>
            <a:rect l="l" t="t" r="r" b="b"/>
            <a:pathLst>
              <a:path w="216024" h="1220895">
                <a:moveTo>
                  <a:pt x="0" y="0"/>
                </a:moveTo>
                <a:lnTo>
                  <a:pt x="216024" y="235477"/>
                </a:lnTo>
                <a:lnTo>
                  <a:pt x="216024" y="1220895"/>
                </a:lnTo>
                <a:lnTo>
                  <a:pt x="0" y="1220895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 rot="2359288">
            <a:off x="201572" y="3936189"/>
            <a:ext cx="216024" cy="1240840"/>
          </a:xfrm>
          <a:custGeom>
            <a:avLst/>
            <a:gdLst/>
            <a:ahLst/>
            <a:cxnLst/>
            <a:rect l="l" t="t" r="r" b="b"/>
            <a:pathLst>
              <a:path w="216024" h="1240840">
                <a:moveTo>
                  <a:pt x="0" y="0"/>
                </a:moveTo>
                <a:lnTo>
                  <a:pt x="216024" y="0"/>
                </a:lnTo>
                <a:lnTo>
                  <a:pt x="216024" y="1240840"/>
                </a:lnTo>
                <a:lnTo>
                  <a:pt x="0" y="977112"/>
                </a:ln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 rot="2359288">
            <a:off x="272370" y="4409776"/>
            <a:ext cx="216024" cy="904565"/>
          </a:xfrm>
          <a:custGeom>
            <a:avLst/>
            <a:gdLst/>
            <a:ahLst/>
            <a:cxnLst/>
            <a:rect l="l" t="t" r="r" b="b"/>
            <a:pathLst>
              <a:path w="216024" h="904565">
                <a:moveTo>
                  <a:pt x="0" y="0"/>
                </a:moveTo>
                <a:lnTo>
                  <a:pt x="216024" y="0"/>
                </a:lnTo>
                <a:lnTo>
                  <a:pt x="216024" y="727616"/>
                </a:lnTo>
                <a:lnTo>
                  <a:pt x="0" y="904565"/>
                </a:ln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5740" y="468065"/>
            <a:ext cx="4032448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6312" y="468065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6312" y="2628305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00660" y="2628305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700436" y="468065"/>
            <a:ext cx="2016224" cy="2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0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9716" y="195485"/>
            <a:ext cx="2945595" cy="23206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19716" y="2643758"/>
            <a:ext cx="2945595" cy="23206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980356" y="195485"/>
            <a:ext cx="2945595" cy="23206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80356" y="2643758"/>
            <a:ext cx="2945595" cy="23206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275856" y="195485"/>
            <a:ext cx="2593954" cy="4774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80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709003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07854"/>
            <a:ext cx="9144000" cy="4642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79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44000" cy="25717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59982"/>
            <a:ext cx="9144000" cy="4835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:\002-KIMS BUSINESS\007-02-Googleslidesppt\02-GSppt-Contents-Kim\20170215\02-abs\businessman-with-city-vew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5" y="339502"/>
            <a:ext cx="2105436" cy="43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6870" y="267494"/>
            <a:ext cx="6577129" cy="64807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U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:\002-KIMS BUSINESS\007-02-Googleslidesppt\02-GSppt-Contents-Kim\20170215\02-abs\businessman-with-city-vew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7" y="708009"/>
            <a:ext cx="1793463" cy="37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92500" y="483518"/>
            <a:ext cx="72515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88934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4743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7526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123478"/>
            <a:ext cx="838842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55576" y="699542"/>
            <a:ext cx="838842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E:\002-KIMS BUSINESS\007-02-Googleslidesppt\02-GSppt-Contents-Kim\20170215\02-abs\businessman-with-city-vew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44408" y="3435846"/>
            <a:ext cx="757546" cy="157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876006"/>
            <a:ext cx="9144000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47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2" r:id="rId3"/>
    <p:sldLayoutId id="2147483662" r:id="rId4"/>
    <p:sldLayoutId id="2147483664" r:id="rId5"/>
    <p:sldLayoutId id="2147483665" r:id="rId6"/>
    <p:sldLayoutId id="2147483663" r:id="rId7"/>
    <p:sldLayoutId id="2147483667" r:id="rId8"/>
    <p:sldLayoutId id="2147483661" r:id="rId9"/>
    <p:sldLayoutId id="2147483666" r:id="rId10"/>
    <p:sldLayoutId id="2147483655" r:id="rId11"/>
    <p:sldLayoutId id="2147483668" r:id="rId12"/>
    <p:sldLayoutId id="2147483669" r:id="rId13"/>
    <p:sldLayoutId id="2147483673" r:id="rId14"/>
    <p:sldLayoutId id="2147483674" r:id="rId15"/>
    <p:sldLayoutId id="2147483675" r:id="rId16"/>
    <p:sldLayoutId id="2147483670" r:id="rId17"/>
    <p:sldLayoutId id="2147483671" r:id="rId18"/>
    <p:sldLayoutId id="2147483672" r:id="rId19"/>
    <p:sldLayoutId id="2147483676" r:id="rId20"/>
    <p:sldLayoutId id="2147483656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chart" Target="../charts/chart1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chart" Target="../charts/chart2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chart" Target="../charts/chart2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6.m4a"/><Relationship Id="rId7" Type="http://schemas.openxmlformats.org/officeDocument/2006/relationships/image" Target="../media/image22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hyperlink" Target="https://plot.ly/" TargetMode="External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chart" Target="../charts/char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chart" Target="../charts/char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chart" Target="../charts/char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ea typeface="맑은 고딕" pitchFamily="50" charset="-127"/>
              </a:rPr>
              <a:t>House </a:t>
            </a:r>
          </a:p>
          <a:p>
            <a:pPr lvl="0"/>
            <a:r>
              <a:rPr lang="en-US" altLang="ko-KR" dirty="0" smtClean="0">
                <a:ea typeface="맑은 고딕" pitchFamily="50" charset="-127"/>
              </a:rPr>
              <a:t>market analysis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49428" y="3012181"/>
            <a:ext cx="3250372" cy="85571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2000" b="1" dirty="0" smtClean="0"/>
              <a:t>Western Europe countries</a:t>
            </a:r>
            <a:endParaRPr lang="en-US" altLang="ko-KR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63888" y="4443958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1" dirty="0" smtClean="0">
                <a:solidFill>
                  <a:schemeClr val="bg1"/>
                </a:solidFill>
                <a:cs typeface="Arial" pitchFamily="34" charset="0"/>
              </a:rPr>
              <a:t>Sébastien PAVOT</a:t>
            </a:r>
            <a:endParaRPr lang="ko-KR" altLang="en-US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33796" y="828318"/>
            <a:ext cx="3481636" cy="3481636"/>
            <a:chOff x="2267744" y="1052736"/>
            <a:chExt cx="4122204" cy="4122204"/>
          </a:xfrm>
        </p:grpSpPr>
        <p:sp>
          <p:nvSpPr>
            <p:cNvPr id="7" name="Oval 6"/>
            <p:cNvSpPr/>
            <p:nvPr/>
          </p:nvSpPr>
          <p:spPr>
            <a:xfrm>
              <a:off x="2267744" y="1052736"/>
              <a:ext cx="4122204" cy="412220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343944" y="1128936"/>
              <a:ext cx="3969804" cy="396980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6"/>
    </mc:Choice>
    <mc:Fallback>
      <p:transition spd="slow" advTm="16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52438248"/>
              </p:ext>
            </p:extLst>
          </p:nvPr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">
            <a:extLst>
              <a:ext uri="{FF2B5EF4-FFF2-40B4-BE49-F238E27FC236}">
                <a16:creationId xmlns:a16="http://schemas.microsoft.com/office/drawing/2014/main" id="{F739FC70-62F7-4F03-9965-62B1AAA1E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949135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">
            <a:extLst>
              <a:ext uri="{FF2B5EF4-FFF2-40B4-BE49-F238E27FC236}">
                <a16:creationId xmlns:a16="http://schemas.microsoft.com/office/drawing/2014/main" id="{425A35BB-4B11-4C9E-9D25-E5B716E7E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226604"/>
              </p:ext>
            </p:extLst>
          </p:nvPr>
        </p:nvGraphicFramePr>
        <p:xfrm>
          <a:off x="4764827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">
            <a:extLst>
              <a:ext uri="{FF2B5EF4-FFF2-40B4-BE49-F238E27FC236}">
                <a16:creationId xmlns:a16="http://schemas.microsoft.com/office/drawing/2014/main" id="{7E6A3CC7-F13B-4C10-83A4-13B900F9A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47948"/>
              </p:ext>
            </p:extLst>
          </p:nvPr>
        </p:nvGraphicFramePr>
        <p:xfrm>
          <a:off x="6732700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Countries insights: Austria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19167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2782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6684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585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61%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Donut 27"/>
          <p:cNvSpPr/>
          <p:nvPr/>
        </p:nvSpPr>
        <p:spPr>
          <a:xfrm>
            <a:off x="815348" y="2029718"/>
            <a:ext cx="288032" cy="288032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812841" y="2101113"/>
            <a:ext cx="288032" cy="28803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4782668" y="2101113"/>
            <a:ext cx="288032" cy="288032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6890585" y="2372337"/>
            <a:ext cx="288032" cy="288032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6446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Electricity consumption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04320" y="4058332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Exchanges rates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72194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Nominal exchanges rates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40067" y="4058332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Fertility rates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6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92"/>
    </mc:Choice>
    <mc:Fallback>
      <p:transition spd="slow" advTm="37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181233540"/>
              </p:ext>
            </p:extLst>
          </p:nvPr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">
            <a:extLst>
              <a:ext uri="{FF2B5EF4-FFF2-40B4-BE49-F238E27FC236}">
                <a16:creationId xmlns:a16="http://schemas.microsoft.com/office/drawing/2014/main" id="{F739FC70-62F7-4F03-9965-62B1AAA1E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140400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">
            <a:extLst>
              <a:ext uri="{FF2B5EF4-FFF2-40B4-BE49-F238E27FC236}">
                <a16:creationId xmlns:a16="http://schemas.microsoft.com/office/drawing/2014/main" id="{425A35BB-4B11-4C9E-9D25-E5B716E7E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199254"/>
              </p:ext>
            </p:extLst>
          </p:nvPr>
        </p:nvGraphicFramePr>
        <p:xfrm>
          <a:off x="4764827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">
            <a:extLst>
              <a:ext uri="{FF2B5EF4-FFF2-40B4-BE49-F238E27FC236}">
                <a16:creationId xmlns:a16="http://schemas.microsoft.com/office/drawing/2014/main" id="{7E6A3CC7-F13B-4C10-83A4-13B900F9A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788418"/>
              </p:ext>
            </p:extLst>
          </p:nvPr>
        </p:nvGraphicFramePr>
        <p:xfrm>
          <a:off x="6732700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Countries insights: Netherlands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8880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2782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43%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6684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585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33%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Donut 27"/>
          <p:cNvSpPr/>
          <p:nvPr/>
        </p:nvSpPr>
        <p:spPr>
          <a:xfrm>
            <a:off x="1312510" y="1333244"/>
            <a:ext cx="288032" cy="288032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3576360" y="2519241"/>
            <a:ext cx="288032" cy="28803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5664553" y="2501795"/>
            <a:ext cx="288032" cy="288032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7908653" y="2213763"/>
            <a:ext cx="288032" cy="288032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6446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Unemployment rates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04320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Electricity consumption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72194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Confidence in government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40067" y="4058332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Life ladder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65"/>
    </mc:Choice>
    <mc:Fallback>
      <p:transition spd="slow" advTm="60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624440392"/>
              </p:ext>
            </p:extLst>
          </p:nvPr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">
            <a:extLst>
              <a:ext uri="{FF2B5EF4-FFF2-40B4-BE49-F238E27FC236}">
                <a16:creationId xmlns:a16="http://schemas.microsoft.com/office/drawing/2014/main" id="{F739FC70-62F7-4F03-9965-62B1AAA1E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465284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">
            <a:extLst>
              <a:ext uri="{FF2B5EF4-FFF2-40B4-BE49-F238E27FC236}">
                <a16:creationId xmlns:a16="http://schemas.microsoft.com/office/drawing/2014/main" id="{425A35BB-4B11-4C9E-9D25-E5B716E7E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289640"/>
              </p:ext>
            </p:extLst>
          </p:nvPr>
        </p:nvGraphicFramePr>
        <p:xfrm>
          <a:off x="4764827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">
            <a:extLst>
              <a:ext uri="{FF2B5EF4-FFF2-40B4-BE49-F238E27FC236}">
                <a16:creationId xmlns:a16="http://schemas.microsoft.com/office/drawing/2014/main" id="{7E6A3CC7-F13B-4C10-83A4-13B900F9A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527255"/>
              </p:ext>
            </p:extLst>
          </p:nvPr>
        </p:nvGraphicFramePr>
        <p:xfrm>
          <a:off x="6732700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Countries insights: Belgium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8880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2782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39%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6684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585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21%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268" y="4083918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Life ladder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48142" y="3976197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Gross domestic product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6016" y="4083918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Fertility rates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40067" y="3976197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Unemployment rates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8" name="Donut 27"/>
          <p:cNvSpPr/>
          <p:nvPr/>
        </p:nvSpPr>
        <p:spPr>
          <a:xfrm>
            <a:off x="1751866" y="2515440"/>
            <a:ext cx="288032" cy="288032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3790914" y="2439217"/>
            <a:ext cx="288032" cy="28803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6009825" y="1898211"/>
            <a:ext cx="288032" cy="288032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7973726" y="1896494"/>
            <a:ext cx="288032" cy="288032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26"/>
    </mc:Choice>
    <mc:Fallback>
      <p:transition spd="slow" advTm="41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19482" y="1824475"/>
            <a:ext cx="6305037" cy="1180904"/>
            <a:chOff x="1487601" y="1824475"/>
            <a:chExt cx="6305037" cy="1180904"/>
          </a:xfrm>
        </p:grpSpPr>
        <p:grpSp>
          <p:nvGrpSpPr>
            <p:cNvPr id="5" name="Group 4"/>
            <p:cNvGrpSpPr/>
            <p:nvPr/>
          </p:nvGrpSpPr>
          <p:grpSpPr>
            <a:xfrm>
              <a:off x="1487601" y="1824475"/>
              <a:ext cx="1584174" cy="1180904"/>
              <a:chOff x="3172893" y="1845216"/>
              <a:chExt cx="1109258" cy="826883"/>
            </a:xfrm>
          </p:grpSpPr>
          <p:sp>
            <p:nvSpPr>
              <p:cNvPr id="18" name="Parallelogram 2"/>
              <p:cNvSpPr/>
              <p:nvPr/>
            </p:nvSpPr>
            <p:spPr>
              <a:xfrm flipH="1">
                <a:off x="3172893" y="2258658"/>
                <a:ext cx="577857" cy="413441"/>
              </a:xfrm>
              <a:custGeom>
                <a:avLst/>
                <a:gdLst/>
                <a:ahLst/>
                <a:cxnLst/>
                <a:rect l="l" t="t" r="r" b="b"/>
                <a:pathLst>
                  <a:path w="577857" h="413441">
                    <a:moveTo>
                      <a:pt x="129187" y="0"/>
                    </a:moveTo>
                    <a:lnTo>
                      <a:pt x="577857" y="0"/>
                    </a:lnTo>
                    <a:lnTo>
                      <a:pt x="448670" y="413441"/>
                    </a:lnTo>
                    <a:lnTo>
                      <a:pt x="0" y="41344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Parallelogram 3"/>
              <p:cNvSpPr/>
              <p:nvPr/>
            </p:nvSpPr>
            <p:spPr>
              <a:xfrm flipH="1">
                <a:off x="3704293" y="1845216"/>
                <a:ext cx="577858" cy="413442"/>
              </a:xfrm>
              <a:custGeom>
                <a:avLst/>
                <a:gdLst/>
                <a:ahLst/>
                <a:cxnLst/>
                <a:rect l="l" t="t" r="r" b="b"/>
                <a:pathLst>
                  <a:path w="577858" h="413442">
                    <a:moveTo>
                      <a:pt x="129188" y="0"/>
                    </a:moveTo>
                    <a:lnTo>
                      <a:pt x="577858" y="0"/>
                    </a:lnTo>
                    <a:lnTo>
                      <a:pt x="448670" y="413442"/>
                    </a:lnTo>
                    <a:lnTo>
                      <a:pt x="0" y="4134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Parallelogram 19"/>
              <p:cNvSpPr/>
              <p:nvPr/>
            </p:nvSpPr>
            <p:spPr>
              <a:xfrm>
                <a:off x="3297278" y="1845216"/>
                <a:ext cx="864096" cy="826883"/>
              </a:xfrm>
              <a:prstGeom prst="parallelogram">
                <a:avLst>
                  <a:gd name="adj" fmla="val 476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61222" y="1824475"/>
              <a:ext cx="1584174" cy="1180904"/>
              <a:chOff x="3172893" y="1845216"/>
              <a:chExt cx="1109258" cy="826883"/>
            </a:xfrm>
          </p:grpSpPr>
          <p:sp>
            <p:nvSpPr>
              <p:cNvPr id="15" name="Parallelogram 2"/>
              <p:cNvSpPr/>
              <p:nvPr/>
            </p:nvSpPr>
            <p:spPr>
              <a:xfrm flipH="1">
                <a:off x="3172893" y="2258658"/>
                <a:ext cx="577857" cy="413441"/>
              </a:xfrm>
              <a:custGeom>
                <a:avLst/>
                <a:gdLst/>
                <a:ahLst/>
                <a:cxnLst/>
                <a:rect l="l" t="t" r="r" b="b"/>
                <a:pathLst>
                  <a:path w="577857" h="413441">
                    <a:moveTo>
                      <a:pt x="129187" y="0"/>
                    </a:moveTo>
                    <a:lnTo>
                      <a:pt x="577857" y="0"/>
                    </a:lnTo>
                    <a:lnTo>
                      <a:pt x="448670" y="413441"/>
                    </a:lnTo>
                    <a:lnTo>
                      <a:pt x="0" y="41344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Parallelogram 3"/>
              <p:cNvSpPr/>
              <p:nvPr/>
            </p:nvSpPr>
            <p:spPr>
              <a:xfrm flipH="1">
                <a:off x="3704293" y="1845216"/>
                <a:ext cx="577858" cy="413442"/>
              </a:xfrm>
              <a:custGeom>
                <a:avLst/>
                <a:gdLst/>
                <a:ahLst/>
                <a:cxnLst/>
                <a:rect l="l" t="t" r="r" b="b"/>
                <a:pathLst>
                  <a:path w="577858" h="413442">
                    <a:moveTo>
                      <a:pt x="129188" y="0"/>
                    </a:moveTo>
                    <a:lnTo>
                      <a:pt x="577858" y="0"/>
                    </a:lnTo>
                    <a:lnTo>
                      <a:pt x="448670" y="413442"/>
                    </a:lnTo>
                    <a:lnTo>
                      <a:pt x="0" y="4134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Parallelogram 16"/>
              <p:cNvSpPr/>
              <p:nvPr/>
            </p:nvSpPr>
            <p:spPr>
              <a:xfrm>
                <a:off x="3297278" y="1845216"/>
                <a:ext cx="864096" cy="826883"/>
              </a:xfrm>
              <a:prstGeom prst="parallelogram">
                <a:avLst>
                  <a:gd name="adj" fmla="val 476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634843" y="1824475"/>
              <a:ext cx="1584174" cy="1180904"/>
              <a:chOff x="3172893" y="1845216"/>
              <a:chExt cx="1109258" cy="826883"/>
            </a:xfrm>
          </p:grpSpPr>
          <p:sp>
            <p:nvSpPr>
              <p:cNvPr id="12" name="Parallelogram 2"/>
              <p:cNvSpPr/>
              <p:nvPr/>
            </p:nvSpPr>
            <p:spPr>
              <a:xfrm flipH="1">
                <a:off x="3172893" y="2258658"/>
                <a:ext cx="577857" cy="413441"/>
              </a:xfrm>
              <a:custGeom>
                <a:avLst/>
                <a:gdLst/>
                <a:ahLst/>
                <a:cxnLst/>
                <a:rect l="l" t="t" r="r" b="b"/>
                <a:pathLst>
                  <a:path w="577857" h="413441">
                    <a:moveTo>
                      <a:pt x="129187" y="0"/>
                    </a:moveTo>
                    <a:lnTo>
                      <a:pt x="577857" y="0"/>
                    </a:lnTo>
                    <a:lnTo>
                      <a:pt x="448670" y="413441"/>
                    </a:lnTo>
                    <a:lnTo>
                      <a:pt x="0" y="41344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Parallelogram 3"/>
              <p:cNvSpPr/>
              <p:nvPr/>
            </p:nvSpPr>
            <p:spPr>
              <a:xfrm flipH="1">
                <a:off x="3704293" y="1845216"/>
                <a:ext cx="577858" cy="413442"/>
              </a:xfrm>
              <a:custGeom>
                <a:avLst/>
                <a:gdLst/>
                <a:ahLst/>
                <a:cxnLst/>
                <a:rect l="l" t="t" r="r" b="b"/>
                <a:pathLst>
                  <a:path w="577858" h="413442">
                    <a:moveTo>
                      <a:pt x="129188" y="0"/>
                    </a:moveTo>
                    <a:lnTo>
                      <a:pt x="577858" y="0"/>
                    </a:lnTo>
                    <a:lnTo>
                      <a:pt x="448670" y="413442"/>
                    </a:lnTo>
                    <a:lnTo>
                      <a:pt x="0" y="4134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Parallelogram 13"/>
              <p:cNvSpPr/>
              <p:nvPr/>
            </p:nvSpPr>
            <p:spPr>
              <a:xfrm>
                <a:off x="3297278" y="1845216"/>
                <a:ext cx="864096" cy="826883"/>
              </a:xfrm>
              <a:prstGeom prst="parallelogram">
                <a:avLst>
                  <a:gd name="adj" fmla="val 476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208464" y="1824475"/>
              <a:ext cx="1584174" cy="1180904"/>
              <a:chOff x="3172893" y="1845216"/>
              <a:chExt cx="1109258" cy="826883"/>
            </a:xfrm>
          </p:grpSpPr>
          <p:sp>
            <p:nvSpPr>
              <p:cNvPr id="9" name="Parallelogram 2"/>
              <p:cNvSpPr/>
              <p:nvPr/>
            </p:nvSpPr>
            <p:spPr>
              <a:xfrm flipH="1">
                <a:off x="3172893" y="2258658"/>
                <a:ext cx="577857" cy="413441"/>
              </a:xfrm>
              <a:custGeom>
                <a:avLst/>
                <a:gdLst/>
                <a:ahLst/>
                <a:cxnLst/>
                <a:rect l="l" t="t" r="r" b="b"/>
                <a:pathLst>
                  <a:path w="577857" h="413441">
                    <a:moveTo>
                      <a:pt x="129187" y="0"/>
                    </a:moveTo>
                    <a:lnTo>
                      <a:pt x="577857" y="0"/>
                    </a:lnTo>
                    <a:lnTo>
                      <a:pt x="448670" y="413441"/>
                    </a:lnTo>
                    <a:lnTo>
                      <a:pt x="0" y="41344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Parallelogram 3"/>
              <p:cNvSpPr/>
              <p:nvPr/>
            </p:nvSpPr>
            <p:spPr>
              <a:xfrm flipH="1">
                <a:off x="3704293" y="1845216"/>
                <a:ext cx="577858" cy="413442"/>
              </a:xfrm>
              <a:custGeom>
                <a:avLst/>
                <a:gdLst/>
                <a:ahLst/>
                <a:cxnLst/>
                <a:rect l="l" t="t" r="r" b="b"/>
                <a:pathLst>
                  <a:path w="577858" h="413442">
                    <a:moveTo>
                      <a:pt x="129188" y="0"/>
                    </a:moveTo>
                    <a:lnTo>
                      <a:pt x="577858" y="0"/>
                    </a:lnTo>
                    <a:lnTo>
                      <a:pt x="448670" y="413442"/>
                    </a:lnTo>
                    <a:lnTo>
                      <a:pt x="0" y="4134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Parallelogram 10"/>
              <p:cNvSpPr/>
              <p:nvPr/>
            </p:nvSpPr>
            <p:spPr>
              <a:xfrm>
                <a:off x="3297278" y="1845216"/>
                <a:ext cx="864096" cy="826883"/>
              </a:xfrm>
              <a:prstGeom prst="parallelogram">
                <a:avLst>
                  <a:gd name="adj" fmla="val 476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668489" y="3299577"/>
            <a:ext cx="1752190" cy="1360405"/>
            <a:chOff x="496119" y="2379899"/>
            <a:chExt cx="1752190" cy="1360405"/>
          </a:xfrm>
          <a:noFill/>
        </p:grpSpPr>
        <p:sp>
          <p:nvSpPr>
            <p:cNvPr id="26" name="TextBox 25"/>
            <p:cNvSpPr txBox="1"/>
            <p:nvPr/>
          </p:nvSpPr>
          <p:spPr>
            <a:xfrm>
              <a:off x="496119" y="2724641"/>
              <a:ext cx="1752190" cy="1015663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Code isn’t adaptable if we modify the data. Some data might not be linked so we might need to dig more.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6119" y="2379899"/>
              <a:ext cx="1752190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How to improve ?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84713" y="3299577"/>
            <a:ext cx="1752190" cy="1711799"/>
            <a:chOff x="496119" y="2379899"/>
            <a:chExt cx="1752190" cy="1711799"/>
          </a:xfrm>
          <a:noFill/>
        </p:grpSpPr>
        <p:sp>
          <p:nvSpPr>
            <p:cNvPr id="29" name="TextBox 28"/>
            <p:cNvSpPr txBox="1"/>
            <p:nvPr/>
          </p:nvSpPr>
          <p:spPr>
            <a:xfrm>
              <a:off x="496119" y="2706703"/>
              <a:ext cx="1752190" cy="138499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Find the data that corresponds to what you’re looking for. Make interactive graphics regarding specificity of each variable.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6119" y="2379899"/>
              <a:ext cx="1752190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Difficulty ?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700937" y="3299577"/>
            <a:ext cx="1752190" cy="1545071"/>
            <a:chOff x="496119" y="2379899"/>
            <a:chExt cx="1752190" cy="1545071"/>
          </a:xfrm>
          <a:noFill/>
        </p:grpSpPr>
        <p:sp>
          <p:nvSpPr>
            <p:cNvPr id="32" name="TextBox 31"/>
            <p:cNvSpPr txBox="1"/>
            <p:nvPr/>
          </p:nvSpPr>
          <p:spPr>
            <a:xfrm>
              <a:off x="496119" y="2724641"/>
              <a:ext cx="1752190" cy="1200329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Collect data to predict how the factors that are relevant will change in the future to predict the house price market.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6119" y="2379899"/>
              <a:ext cx="17521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What next ?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17161" y="3299577"/>
            <a:ext cx="1752190" cy="1722908"/>
            <a:chOff x="496119" y="2379899"/>
            <a:chExt cx="1752190" cy="1722908"/>
          </a:xfrm>
          <a:noFill/>
        </p:grpSpPr>
        <p:sp>
          <p:nvSpPr>
            <p:cNvPr id="35" name="TextBox 34"/>
            <p:cNvSpPr txBox="1"/>
            <p:nvPr/>
          </p:nvSpPr>
          <p:spPr>
            <a:xfrm>
              <a:off x="496119" y="2717812"/>
              <a:ext cx="1752190" cy="138499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We didn’t try to input many factors at the same time to predict their importance so we don’t know if some variables are already linked.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6119" y="2379899"/>
              <a:ext cx="175219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Remark ?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7" name="Rectangle 7">
            <a:extLst>
              <a:ext uri="{FF2B5EF4-FFF2-40B4-BE49-F238E27FC236}">
                <a16:creationId xmlns:a16="http://schemas.microsoft.com/office/drawing/2014/main" id="{D6BF7D9D-D7A9-4C10-80E6-F28E2EAD5AD9}"/>
              </a:ext>
            </a:extLst>
          </p:cNvPr>
          <p:cNvSpPr/>
          <p:nvPr/>
        </p:nvSpPr>
        <p:spPr>
          <a:xfrm>
            <a:off x="2035791" y="2234850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EB1E6B34-2C9B-4A6D-9808-A6A731D513AC}"/>
              </a:ext>
            </a:extLst>
          </p:cNvPr>
          <p:cNvSpPr/>
          <p:nvPr/>
        </p:nvSpPr>
        <p:spPr>
          <a:xfrm rot="18805991">
            <a:off x="3595400" y="222726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Oval 35">
            <a:extLst>
              <a:ext uri="{FF2B5EF4-FFF2-40B4-BE49-F238E27FC236}">
                <a16:creationId xmlns:a16="http://schemas.microsoft.com/office/drawing/2014/main" id="{71E6A163-0480-4656-A784-88B5227CE63B}"/>
              </a:ext>
            </a:extLst>
          </p:cNvPr>
          <p:cNvSpPr/>
          <p:nvPr/>
        </p:nvSpPr>
        <p:spPr>
          <a:xfrm>
            <a:off x="5216584" y="222518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val 8">
            <a:extLst>
              <a:ext uri="{FF2B5EF4-FFF2-40B4-BE49-F238E27FC236}">
                <a16:creationId xmlns:a16="http://schemas.microsoft.com/office/drawing/2014/main" id="{A6963CE6-C341-49EB-BE40-85DFCA5333B4}"/>
              </a:ext>
            </a:extLst>
          </p:cNvPr>
          <p:cNvSpPr/>
          <p:nvPr/>
        </p:nvSpPr>
        <p:spPr>
          <a:xfrm>
            <a:off x="6755911" y="2234850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99"/>
    </mc:Choice>
    <mc:Fallback>
      <p:transition spd="slow" advTm="158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i="1" dirty="0" smtClean="0"/>
              <a:t>More analysis to come the next semester…</a:t>
            </a:r>
            <a:endParaRPr lang="en-US" altLang="ko-KR" i="1" dirty="0"/>
          </a:p>
        </p:txBody>
      </p:sp>
      <p:sp>
        <p:nvSpPr>
          <p:cNvPr id="4" name="Oval 3"/>
          <p:cNvSpPr/>
          <p:nvPr/>
        </p:nvSpPr>
        <p:spPr>
          <a:xfrm>
            <a:off x="2824628" y="819150"/>
            <a:ext cx="3499972" cy="3499972"/>
          </a:xfrm>
          <a:prstGeom prst="ellipse">
            <a:avLst/>
          </a:prstGeom>
          <a:noFill/>
          <a:ln w="1270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2"/>
    </mc:Choice>
    <mc:Fallback>
      <p:transition spd="slow" advTm="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2635" y="1105645"/>
            <a:ext cx="581569" cy="572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90364" y="1105645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6" name="Rounded Rectangle 5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6362" y="1161147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10"/>
          <p:cNvSpPr txBox="1"/>
          <p:nvPr/>
        </p:nvSpPr>
        <p:spPr bwMode="auto">
          <a:xfrm>
            <a:off x="3587577" y="1243318"/>
            <a:ext cx="475252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Topic &amp; Countries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12635" y="1878848"/>
            <a:ext cx="581569" cy="5726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90364" y="1878848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22" name="Rounded Rectangle 21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706362" y="1934350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10"/>
          <p:cNvSpPr txBox="1"/>
          <p:nvPr/>
        </p:nvSpPr>
        <p:spPr bwMode="auto">
          <a:xfrm>
            <a:off x="3587577" y="2028791"/>
            <a:ext cx="475252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Variables and method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12635" y="2652051"/>
            <a:ext cx="581569" cy="57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490364" y="2652051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30" name="Rounded Rectangle 29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706362" y="2707553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4" name="TextBox 10"/>
          <p:cNvSpPr txBox="1"/>
          <p:nvPr/>
        </p:nvSpPr>
        <p:spPr bwMode="auto">
          <a:xfrm>
            <a:off x="3587577" y="2801994"/>
            <a:ext cx="475252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Relationship strength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12635" y="3425254"/>
            <a:ext cx="581569" cy="57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490364" y="3425254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5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706362" y="3480756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42" name="TextBox 10"/>
          <p:cNvSpPr txBox="1"/>
          <p:nvPr/>
        </p:nvSpPr>
        <p:spPr bwMode="auto">
          <a:xfrm>
            <a:off x="3587577" y="3575197"/>
            <a:ext cx="475252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Countries insights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12635" y="4198458"/>
            <a:ext cx="581569" cy="57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490364" y="4198458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706362" y="4253960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50" name="TextBox 10"/>
          <p:cNvSpPr txBox="1"/>
          <p:nvPr/>
        </p:nvSpPr>
        <p:spPr bwMode="auto">
          <a:xfrm>
            <a:off x="3587577" y="4345553"/>
            <a:ext cx="475252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Conclusion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52"/>
    </mc:Choice>
    <mc:Fallback>
      <p:transition spd="slow" advTm="36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Topic &amp; Countries</a:t>
            </a:r>
            <a:endParaRPr lang="ko-KR" altLang="en-US" dirty="0"/>
          </a:p>
        </p:txBody>
      </p:sp>
      <p:sp>
        <p:nvSpPr>
          <p:cNvPr id="4" name="Parallelogram 3"/>
          <p:cNvSpPr/>
          <p:nvPr/>
        </p:nvSpPr>
        <p:spPr>
          <a:xfrm flipH="1">
            <a:off x="3308404" y="3965712"/>
            <a:ext cx="1296144" cy="321166"/>
          </a:xfrm>
          <a:prstGeom prst="parallelogram">
            <a:avLst>
              <a:gd name="adj" fmla="val 822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 rot="16200000" flipH="1" flipV="1">
            <a:off x="3052072" y="4222045"/>
            <a:ext cx="764664" cy="252000"/>
          </a:xfrm>
          <a:prstGeom prst="parallelogram">
            <a:avLst>
              <a:gd name="adj" fmla="val 1226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arallelogram 5"/>
          <p:cNvSpPr/>
          <p:nvPr/>
        </p:nvSpPr>
        <p:spPr>
          <a:xfrm flipH="1">
            <a:off x="2267744" y="4409211"/>
            <a:ext cx="1296144" cy="321166"/>
          </a:xfrm>
          <a:prstGeom prst="parallelogram">
            <a:avLst>
              <a:gd name="adj" fmla="val 822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7" y="4409977"/>
            <a:ext cx="3024336" cy="32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Parallelogram 7"/>
          <p:cNvSpPr/>
          <p:nvPr/>
        </p:nvSpPr>
        <p:spPr>
          <a:xfrm flipH="1">
            <a:off x="4329743" y="3519994"/>
            <a:ext cx="1296144" cy="321166"/>
          </a:xfrm>
          <a:prstGeom prst="parallelogram">
            <a:avLst>
              <a:gd name="adj" fmla="val 822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Parallelogram 8"/>
          <p:cNvSpPr/>
          <p:nvPr/>
        </p:nvSpPr>
        <p:spPr>
          <a:xfrm rot="16200000" flipH="1" flipV="1">
            <a:off x="4073411" y="3776327"/>
            <a:ext cx="764664" cy="252000"/>
          </a:xfrm>
          <a:prstGeom prst="parallelogram">
            <a:avLst>
              <a:gd name="adj" fmla="val 1226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Parallelogram 9"/>
          <p:cNvSpPr/>
          <p:nvPr/>
        </p:nvSpPr>
        <p:spPr>
          <a:xfrm flipH="1">
            <a:off x="5369754" y="3075806"/>
            <a:ext cx="1296144" cy="321166"/>
          </a:xfrm>
          <a:prstGeom prst="parallelogram">
            <a:avLst>
              <a:gd name="adj" fmla="val 822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Parallelogram 10"/>
          <p:cNvSpPr/>
          <p:nvPr/>
        </p:nvSpPr>
        <p:spPr>
          <a:xfrm rot="16200000" flipH="1" flipV="1">
            <a:off x="5113422" y="3332139"/>
            <a:ext cx="764664" cy="252000"/>
          </a:xfrm>
          <a:prstGeom prst="parallelogram">
            <a:avLst>
              <a:gd name="adj" fmla="val 1226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Parallelogram 11"/>
          <p:cNvSpPr/>
          <p:nvPr/>
        </p:nvSpPr>
        <p:spPr>
          <a:xfrm flipH="1">
            <a:off x="6399132" y="2631675"/>
            <a:ext cx="1296144" cy="321166"/>
          </a:xfrm>
          <a:prstGeom prst="parallelogram">
            <a:avLst>
              <a:gd name="adj" fmla="val 822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Parallelogram 12"/>
          <p:cNvSpPr/>
          <p:nvPr/>
        </p:nvSpPr>
        <p:spPr>
          <a:xfrm rot="16200000" flipH="1" flipV="1">
            <a:off x="6142800" y="2888008"/>
            <a:ext cx="764664" cy="252000"/>
          </a:xfrm>
          <a:prstGeom prst="parallelogram">
            <a:avLst>
              <a:gd name="adj" fmla="val 1226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Parallelogram 13"/>
          <p:cNvSpPr/>
          <p:nvPr/>
        </p:nvSpPr>
        <p:spPr>
          <a:xfrm flipH="1">
            <a:off x="7429684" y="2211710"/>
            <a:ext cx="1296144" cy="321166"/>
          </a:xfrm>
          <a:prstGeom prst="parallelogram">
            <a:avLst>
              <a:gd name="adj" fmla="val 822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Parallelogram 14"/>
          <p:cNvSpPr/>
          <p:nvPr/>
        </p:nvSpPr>
        <p:spPr>
          <a:xfrm rot="16200000" flipH="1" flipV="1">
            <a:off x="7173352" y="2468043"/>
            <a:ext cx="764664" cy="252000"/>
          </a:xfrm>
          <a:prstGeom prst="parallelogram">
            <a:avLst>
              <a:gd name="adj" fmla="val 1226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8316416" y="2212476"/>
            <a:ext cx="827584" cy="32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Parallelogram 16"/>
          <p:cNvSpPr/>
          <p:nvPr/>
        </p:nvSpPr>
        <p:spPr>
          <a:xfrm flipH="1">
            <a:off x="3812476" y="4072295"/>
            <a:ext cx="288000" cy="108000"/>
          </a:xfrm>
          <a:prstGeom prst="parallelogram">
            <a:avLst>
              <a:gd name="adj" fmla="val 822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Parallelogram 17"/>
          <p:cNvSpPr/>
          <p:nvPr/>
        </p:nvSpPr>
        <p:spPr>
          <a:xfrm flipH="1">
            <a:off x="4833815" y="3626577"/>
            <a:ext cx="288000" cy="108000"/>
          </a:xfrm>
          <a:prstGeom prst="parallelogram">
            <a:avLst>
              <a:gd name="adj" fmla="val 8220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Parallelogram 18"/>
          <p:cNvSpPr/>
          <p:nvPr/>
        </p:nvSpPr>
        <p:spPr>
          <a:xfrm flipH="1">
            <a:off x="5855154" y="3180859"/>
            <a:ext cx="288000" cy="108000"/>
          </a:xfrm>
          <a:prstGeom prst="parallelogram">
            <a:avLst>
              <a:gd name="adj" fmla="val 8220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Parallelogram 19"/>
          <p:cNvSpPr/>
          <p:nvPr/>
        </p:nvSpPr>
        <p:spPr>
          <a:xfrm flipH="1">
            <a:off x="6903204" y="2738258"/>
            <a:ext cx="288000" cy="108000"/>
          </a:xfrm>
          <a:prstGeom prst="parallelogram">
            <a:avLst>
              <a:gd name="adj" fmla="val 8220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Parallelogram 20"/>
          <p:cNvSpPr/>
          <p:nvPr/>
        </p:nvSpPr>
        <p:spPr>
          <a:xfrm flipH="1">
            <a:off x="7897832" y="2289423"/>
            <a:ext cx="288000" cy="108000"/>
          </a:xfrm>
          <a:prstGeom prst="parallelogram">
            <a:avLst>
              <a:gd name="adj" fmla="val 82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3560405" y="2682353"/>
            <a:ext cx="792072" cy="792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4582743" y="2238603"/>
            <a:ext cx="792072" cy="792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Oval 23"/>
          <p:cNvSpPr/>
          <p:nvPr/>
        </p:nvSpPr>
        <p:spPr>
          <a:xfrm>
            <a:off x="5605081" y="1794854"/>
            <a:ext cx="792072" cy="792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Oval 24"/>
          <p:cNvSpPr/>
          <p:nvPr/>
        </p:nvSpPr>
        <p:spPr>
          <a:xfrm>
            <a:off x="6627419" y="1351105"/>
            <a:ext cx="792072" cy="792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7649758" y="907356"/>
            <a:ext cx="792072" cy="792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8368" y="1156744"/>
            <a:ext cx="351820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2005 – 2018 </a:t>
            </a:r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 Year by Year</a:t>
            </a:r>
            <a:endParaRPr lang="ko-KR" altLang="en-US" sz="1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0332" y="2189911"/>
            <a:ext cx="24765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Find factors that influence house price index value 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5" name="Straight Connector 34"/>
          <p:cNvCxnSpPr>
            <a:cxnSpLocks/>
            <a:stCxn id="22" idx="4"/>
          </p:cNvCxnSpPr>
          <p:nvPr/>
        </p:nvCxnSpPr>
        <p:spPr>
          <a:xfrm>
            <a:off x="3956441" y="3474425"/>
            <a:ext cx="35" cy="64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3" idx="4"/>
          </p:cNvCxnSpPr>
          <p:nvPr/>
        </p:nvCxnSpPr>
        <p:spPr>
          <a:xfrm>
            <a:off x="4978779" y="3030674"/>
            <a:ext cx="2659" cy="64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</p:cNvCxnSpPr>
          <p:nvPr/>
        </p:nvCxnSpPr>
        <p:spPr>
          <a:xfrm>
            <a:off x="6001117" y="2586925"/>
            <a:ext cx="5283" cy="64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5" idx="4"/>
          </p:cNvCxnSpPr>
          <p:nvPr/>
        </p:nvCxnSpPr>
        <p:spPr>
          <a:xfrm>
            <a:off x="7023455" y="2143176"/>
            <a:ext cx="7907" cy="64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4"/>
          </p:cNvCxnSpPr>
          <p:nvPr/>
        </p:nvCxnSpPr>
        <p:spPr>
          <a:xfrm flipH="1">
            <a:off x="8041832" y="1699428"/>
            <a:ext cx="3962" cy="64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arallelogram 39"/>
          <p:cNvSpPr/>
          <p:nvPr/>
        </p:nvSpPr>
        <p:spPr>
          <a:xfrm flipH="1">
            <a:off x="2880169" y="4515794"/>
            <a:ext cx="288000" cy="108000"/>
          </a:xfrm>
          <a:prstGeom prst="parallelogram">
            <a:avLst>
              <a:gd name="adj" fmla="val 822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3017478" y="3913081"/>
            <a:ext cx="35" cy="64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635813" y="3159937"/>
            <a:ext cx="792072" cy="792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43" y="3311901"/>
            <a:ext cx="477852" cy="4778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14" y="2846258"/>
            <a:ext cx="477853" cy="47785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13" y="2397423"/>
            <a:ext cx="488973" cy="4889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15" y="1950903"/>
            <a:ext cx="479973" cy="47997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23" y="1502866"/>
            <a:ext cx="488432" cy="4884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635" y="1051195"/>
            <a:ext cx="504393" cy="5043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1" y="1110781"/>
            <a:ext cx="586737" cy="58673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2" y="2076749"/>
            <a:ext cx="712680" cy="712680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6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96"/>
    </mc:Choice>
    <mc:Fallback>
      <p:transition spd="slow" advTm="3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Variables and method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18 variables from different Open Source websites</a:t>
            </a:r>
            <a:endParaRPr lang="en-US" altLang="ko-KR" dirty="0"/>
          </a:p>
        </p:txBody>
      </p:sp>
      <p:sp>
        <p:nvSpPr>
          <p:cNvPr id="51" name="TextBox 50"/>
          <p:cNvSpPr txBox="1"/>
          <p:nvPr/>
        </p:nvSpPr>
        <p:spPr>
          <a:xfrm>
            <a:off x="467544" y="1317144"/>
            <a:ext cx="28803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         Exchanges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</a:t>
            </a:r>
            <a:r>
              <a:rPr lang="en-US" sz="1200" dirty="0" smtClean="0"/>
              <a:t>Unemployment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</a:t>
            </a:r>
            <a:r>
              <a:rPr lang="en-US" sz="1200" dirty="0" smtClean="0"/>
              <a:t>Life ladder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</a:t>
            </a:r>
            <a:r>
              <a:rPr lang="en-US" sz="1200" dirty="0" smtClean="0"/>
              <a:t>Confidence </a:t>
            </a:r>
            <a:r>
              <a:rPr lang="en-US" sz="1200" dirty="0"/>
              <a:t>in </a:t>
            </a:r>
            <a:r>
              <a:rPr lang="en-US" sz="1200" dirty="0" smtClean="0"/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</a:t>
            </a:r>
            <a:r>
              <a:rPr lang="en-US" sz="1200" dirty="0" smtClean="0"/>
              <a:t>Perception </a:t>
            </a:r>
            <a:r>
              <a:rPr lang="en-US" sz="1200" dirty="0"/>
              <a:t>of </a:t>
            </a:r>
            <a:r>
              <a:rPr lang="en-US" sz="1200" dirty="0" smtClean="0"/>
              <a:t>corruption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</a:t>
            </a:r>
            <a:r>
              <a:rPr lang="en-US" sz="1200" dirty="0" smtClean="0"/>
              <a:t>Stock </a:t>
            </a:r>
            <a:r>
              <a:rPr lang="en-US" sz="1200" dirty="0"/>
              <a:t>market </a:t>
            </a:r>
            <a:r>
              <a:rPr lang="en-US" sz="1200" dirty="0" smtClean="0"/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</a:t>
            </a:r>
            <a:r>
              <a:rPr lang="en-US" sz="1200" dirty="0" smtClean="0"/>
              <a:t>Inflation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</a:t>
            </a:r>
            <a:r>
              <a:rPr lang="en-US" sz="1200" dirty="0" smtClean="0"/>
              <a:t>Minimum wages</a:t>
            </a:r>
          </a:p>
          <a:p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           Nominal exchanges rates</a:t>
            </a:r>
            <a:endParaRPr lang="en-US" sz="1200" dirty="0"/>
          </a:p>
        </p:txBody>
      </p:sp>
      <p:sp>
        <p:nvSpPr>
          <p:cNvPr id="52" name="Rectangle 51"/>
          <p:cNvSpPr/>
          <p:nvPr/>
        </p:nvSpPr>
        <p:spPr>
          <a:xfrm>
            <a:off x="5292080" y="1317144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        Nominal </a:t>
            </a:r>
            <a:r>
              <a:rPr lang="en-US" sz="1200" dirty="0"/>
              <a:t>effective exchanges </a:t>
            </a:r>
            <a:r>
              <a:rPr lang="en-US" sz="1200" dirty="0" smtClean="0"/>
              <a:t>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Crime </a:t>
            </a:r>
            <a:r>
              <a:rPr lang="en-US" sz="1200" dirty="0" smtClean="0"/>
              <a:t>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Urban crime </a:t>
            </a:r>
            <a:r>
              <a:rPr lang="en-US" sz="1200" dirty="0" smtClean="0"/>
              <a:t>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Gross domestic </a:t>
            </a:r>
            <a:r>
              <a:rPr lang="en-US" sz="1200" dirty="0" smtClean="0"/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Life </a:t>
            </a:r>
            <a:r>
              <a:rPr lang="en-US" sz="1200" dirty="0" smtClean="0"/>
              <a:t>expectancy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Nb of </a:t>
            </a:r>
            <a:r>
              <a:rPr lang="en-US" sz="1200" dirty="0" smtClean="0"/>
              <a:t>marriages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</a:t>
            </a:r>
            <a:r>
              <a:rPr lang="en-US" sz="1200" dirty="0" smtClean="0"/>
              <a:t>Pollution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Electricity </a:t>
            </a:r>
            <a:r>
              <a:rPr lang="en-US" sz="1200" dirty="0" smtClean="0"/>
              <a:t>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        Fertility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427734"/>
            <a:ext cx="786999" cy="786999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3393155" y="3219822"/>
            <a:ext cx="533317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473433" y="2070528"/>
            <a:ext cx="450496" cy="535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700508" y="3210336"/>
            <a:ext cx="474030" cy="556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710927" y="2070528"/>
            <a:ext cx="365129" cy="56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Placeholder 2"/>
          <p:cNvSpPr txBox="1">
            <a:spLocks/>
          </p:cNvSpPr>
          <p:nvPr/>
        </p:nvSpPr>
        <p:spPr>
          <a:xfrm>
            <a:off x="3606" y="48783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1" dirty="0" smtClean="0">
                <a:solidFill>
                  <a:schemeClr val="bg1"/>
                </a:solidFill>
              </a:rPr>
              <a:t>Sources : OECD / Eurostat / World </a:t>
            </a:r>
            <a:r>
              <a:rPr lang="en-US" altLang="ko-KR" i="1" dirty="0" err="1" smtClean="0">
                <a:solidFill>
                  <a:schemeClr val="bg1"/>
                </a:solidFill>
              </a:rPr>
              <a:t>Hapiness</a:t>
            </a:r>
            <a:r>
              <a:rPr lang="en-US" altLang="ko-KR" i="1" dirty="0" smtClean="0">
                <a:solidFill>
                  <a:schemeClr val="bg1"/>
                </a:solidFill>
              </a:rPr>
              <a:t> Report / etc…</a:t>
            </a:r>
            <a:endParaRPr lang="en-US" altLang="ko-KR" i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69"/>
    </mc:Choice>
    <mc:Fallback>
      <p:transition spd="slow" advTm="66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Relationship strength: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Computed on House Index Price value per year with one of variables using a linear regression model.</a:t>
            </a:r>
            <a:endParaRPr lang="en-US" altLang="ko-KR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067694"/>
            <a:ext cx="6977880" cy="3011302"/>
          </a:xfrm>
          <a:prstGeom prst="rect">
            <a:avLst/>
          </a:prstGeom>
        </p:spPr>
      </p:pic>
      <p:sp>
        <p:nvSpPr>
          <p:cNvPr id="24" name="Text Placeholder 1"/>
          <p:cNvSpPr txBox="1">
            <a:spLocks/>
          </p:cNvSpPr>
          <p:nvPr/>
        </p:nvSpPr>
        <p:spPr>
          <a:xfrm>
            <a:off x="755576" y="1239602"/>
            <a:ext cx="838842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R² : a value between 0 and 1 to evaluate the strength of the relation ship.</a:t>
            </a:r>
            <a:endParaRPr lang="ko-KR" altLang="en-US" sz="1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7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69"/>
    </mc:Choice>
    <mc:Fallback>
      <p:transition spd="slow" advTm="101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Relationship strength: Visualization</a:t>
            </a:r>
            <a:endParaRPr lang="ko-KR" altLang="en-US" dirty="0"/>
          </a:p>
        </p:txBody>
      </p:sp>
      <p:sp>
        <p:nvSpPr>
          <p:cNvPr id="72" name="Text Placeholder 2"/>
          <p:cNvSpPr txBox="1">
            <a:spLocks/>
          </p:cNvSpPr>
          <p:nvPr/>
        </p:nvSpPr>
        <p:spPr>
          <a:xfrm>
            <a:off x="3606" y="48783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1" dirty="0" smtClean="0">
                <a:solidFill>
                  <a:schemeClr val="bg1"/>
                </a:solidFill>
              </a:rPr>
              <a:t>Sources : </a:t>
            </a:r>
            <a:r>
              <a:rPr lang="en-US" i="1" dirty="0">
                <a:hlinkClick r:id="rId6"/>
              </a:rPr>
              <a:t>https://plot.ly/</a:t>
            </a:r>
            <a:endParaRPr lang="en-US" altLang="ko-KR" i="1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Plotly to create interactive graphs</a:t>
            </a:r>
            <a:endParaRPr lang="en-US" dirty="0"/>
          </a:p>
        </p:txBody>
      </p:sp>
      <p:pic>
        <p:nvPicPr>
          <p:cNvPr id="2050" name="Picture 2" descr="Résultat de recherche d'images pour &quot;plotly logo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54" y="123478"/>
            <a:ext cx="955137" cy="9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16" y="1243068"/>
            <a:ext cx="7384743" cy="34704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7584" y="1491630"/>
            <a:ext cx="1224136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27584" y="1563638"/>
            <a:ext cx="3312368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648" y="1096830"/>
            <a:ext cx="6696744" cy="368165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5652121" y="1243068"/>
            <a:ext cx="2549433" cy="32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259" y="1014804"/>
            <a:ext cx="8401482" cy="356253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336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93"/>
    </mc:Choice>
    <mc:Fallback>
      <p:transition spd="slow" advTm="241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200397991"/>
              </p:ext>
            </p:extLst>
          </p:nvPr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">
            <a:extLst>
              <a:ext uri="{FF2B5EF4-FFF2-40B4-BE49-F238E27FC236}">
                <a16:creationId xmlns:a16="http://schemas.microsoft.com/office/drawing/2014/main" id="{F739FC70-62F7-4F03-9965-62B1AAA1E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844089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">
            <a:extLst>
              <a:ext uri="{FF2B5EF4-FFF2-40B4-BE49-F238E27FC236}">
                <a16:creationId xmlns:a16="http://schemas.microsoft.com/office/drawing/2014/main" id="{425A35BB-4B11-4C9E-9D25-E5B716E7E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233258"/>
              </p:ext>
            </p:extLst>
          </p:nvPr>
        </p:nvGraphicFramePr>
        <p:xfrm>
          <a:off x="4764827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">
            <a:extLst>
              <a:ext uri="{FF2B5EF4-FFF2-40B4-BE49-F238E27FC236}">
                <a16:creationId xmlns:a16="http://schemas.microsoft.com/office/drawing/2014/main" id="{7E6A3CC7-F13B-4C10-83A4-13B900F9A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986903"/>
              </p:ext>
            </p:extLst>
          </p:nvPr>
        </p:nvGraphicFramePr>
        <p:xfrm>
          <a:off x="6732700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Countries insights: France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8880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2782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6684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585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6446" y="4058332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Minimum wages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4320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Perception of corruption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2194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Electricity consumption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40067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Gross domestic product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8" name="Donut 27"/>
          <p:cNvSpPr/>
          <p:nvPr/>
        </p:nvSpPr>
        <p:spPr>
          <a:xfrm>
            <a:off x="1324426" y="2538142"/>
            <a:ext cx="288032" cy="288032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3707904" y="2524497"/>
            <a:ext cx="288032" cy="28803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6019722" y="1921766"/>
            <a:ext cx="288032" cy="288032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7740352" y="1460435"/>
            <a:ext cx="288032" cy="288032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7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29"/>
    </mc:Choice>
    <mc:Fallback>
      <p:transition spd="slow" advTm="43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00582468"/>
              </p:ext>
            </p:extLst>
          </p:nvPr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">
            <a:extLst>
              <a:ext uri="{FF2B5EF4-FFF2-40B4-BE49-F238E27FC236}">
                <a16:creationId xmlns:a16="http://schemas.microsoft.com/office/drawing/2014/main" id="{F739FC70-62F7-4F03-9965-62B1AAA1E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78715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">
            <a:extLst>
              <a:ext uri="{FF2B5EF4-FFF2-40B4-BE49-F238E27FC236}">
                <a16:creationId xmlns:a16="http://schemas.microsoft.com/office/drawing/2014/main" id="{425A35BB-4B11-4C9E-9D25-E5B716E7E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842872"/>
              </p:ext>
            </p:extLst>
          </p:nvPr>
        </p:nvGraphicFramePr>
        <p:xfrm>
          <a:off x="4764827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">
            <a:extLst>
              <a:ext uri="{FF2B5EF4-FFF2-40B4-BE49-F238E27FC236}">
                <a16:creationId xmlns:a16="http://schemas.microsoft.com/office/drawing/2014/main" id="{7E6A3CC7-F13B-4C10-83A4-13B900F9A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477902"/>
              </p:ext>
            </p:extLst>
          </p:nvPr>
        </p:nvGraphicFramePr>
        <p:xfrm>
          <a:off x="6732700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Countries insights: Germany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</a:t>
            </a:r>
            <a:r>
              <a:rPr lang="en-US" altLang="ko-KR" dirty="0" err="1" smtClean="0"/>
              <a:t>Hee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998880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83%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2782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79%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6684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69%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585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66%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Donut 27"/>
          <p:cNvSpPr/>
          <p:nvPr/>
        </p:nvSpPr>
        <p:spPr>
          <a:xfrm>
            <a:off x="997965" y="1482563"/>
            <a:ext cx="288032" cy="288032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2821465" y="1690597"/>
            <a:ext cx="288032" cy="28803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4772771" y="2101113"/>
            <a:ext cx="288032" cy="288032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6787213" y="2181060"/>
            <a:ext cx="288032" cy="288032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6446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Gross domestic product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04320" y="4058332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Minimum wages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72194" y="4058332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Life ladder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40067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Perception of corruption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9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98"/>
    </mc:Choice>
    <mc:Fallback>
      <p:transition spd="slow" advTm="33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60553163"/>
              </p:ext>
            </p:extLst>
          </p:nvPr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">
            <a:extLst>
              <a:ext uri="{FF2B5EF4-FFF2-40B4-BE49-F238E27FC236}">
                <a16:creationId xmlns:a16="http://schemas.microsoft.com/office/drawing/2014/main" id="{F739FC70-62F7-4F03-9965-62B1AAA1E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100593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">
            <a:extLst>
              <a:ext uri="{FF2B5EF4-FFF2-40B4-BE49-F238E27FC236}">
                <a16:creationId xmlns:a16="http://schemas.microsoft.com/office/drawing/2014/main" id="{425A35BB-4B11-4C9E-9D25-E5B716E7E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160440"/>
              </p:ext>
            </p:extLst>
          </p:nvPr>
        </p:nvGraphicFramePr>
        <p:xfrm>
          <a:off x="4764827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">
            <a:extLst>
              <a:ext uri="{FF2B5EF4-FFF2-40B4-BE49-F238E27FC236}">
                <a16:creationId xmlns:a16="http://schemas.microsoft.com/office/drawing/2014/main" id="{7E6A3CC7-F13B-4C10-83A4-13B900F9A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489602"/>
              </p:ext>
            </p:extLst>
          </p:nvPr>
        </p:nvGraphicFramePr>
        <p:xfrm>
          <a:off x="6732700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Countries insights: Luxembourg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8880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2782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47%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6684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36%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585" y="1825412"/>
            <a:ext cx="12271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17%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Donut 27"/>
          <p:cNvSpPr/>
          <p:nvPr/>
        </p:nvSpPr>
        <p:spPr>
          <a:xfrm>
            <a:off x="998880" y="2317750"/>
            <a:ext cx="288032" cy="288032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3424400" y="2583233"/>
            <a:ext cx="288032" cy="288032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5759784" y="2411279"/>
            <a:ext cx="288032" cy="288032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7931044" y="1690597"/>
            <a:ext cx="288032" cy="288032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6446" y="4058332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Minimum wages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04320" y="4058332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Fertility rates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72194" y="3950611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Unemployment rates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40067" y="4058332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Inflation rates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4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6"/>
    </mc:Choice>
    <mc:Fallback>
      <p:transition spd="slow" advTm="2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3|114.6"/>
</p:tagLst>
</file>

<file path=ppt/theme/theme1.xml><?xml version="1.0" encoding="utf-8"?>
<a:theme xmlns:a="http://schemas.openxmlformats.org/drawingml/2006/main" name="Cover and End Slide Master">
  <a:themeElements>
    <a:clrScheme name="ALLPPT-COLOR-A2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46C0A"/>
      </a:accent1>
      <a:accent2>
        <a:srgbClr val="E46C0A"/>
      </a:accent2>
      <a:accent3>
        <a:srgbClr val="E46C0A"/>
      </a:accent3>
      <a:accent4>
        <a:srgbClr val="E46C0A"/>
      </a:accent4>
      <a:accent5>
        <a:srgbClr val="E46C0A"/>
      </a:accent5>
      <a:accent6>
        <a:srgbClr val="E46C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46C0A"/>
      </a:accent1>
      <a:accent2>
        <a:srgbClr val="E46C0A"/>
      </a:accent2>
      <a:accent3>
        <a:srgbClr val="E46C0A"/>
      </a:accent3>
      <a:accent4>
        <a:srgbClr val="E46C0A"/>
      </a:accent4>
      <a:accent5>
        <a:srgbClr val="E46C0A"/>
      </a:accent5>
      <a:accent6>
        <a:srgbClr val="E46C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46C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46C0A"/>
      </a:accent1>
      <a:accent2>
        <a:srgbClr val="E46C0A"/>
      </a:accent2>
      <a:accent3>
        <a:srgbClr val="E46C0A"/>
      </a:accent3>
      <a:accent4>
        <a:srgbClr val="E46C0A"/>
      </a:accent4>
      <a:accent5>
        <a:srgbClr val="E46C0A"/>
      </a:accent5>
      <a:accent6>
        <a:srgbClr val="E46C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429</Words>
  <Application>Microsoft Office PowerPoint</Application>
  <PresentationFormat>On-screen Show (16:9)</PresentationFormat>
  <Paragraphs>129</Paragraphs>
  <Slides>14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Unicode MS</vt:lpstr>
      <vt:lpstr>맑은 고딕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Pavot Sebastien</cp:lastModifiedBy>
  <cp:revision>106</cp:revision>
  <dcterms:created xsi:type="dcterms:W3CDTF">2016-12-05T23:26:54Z</dcterms:created>
  <dcterms:modified xsi:type="dcterms:W3CDTF">2020-01-05T21:04:04Z</dcterms:modified>
</cp:coreProperties>
</file>